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3"/>
  </p:notesMasterIdLst>
  <p:sldIdLst>
    <p:sldId id="256" r:id="rId2"/>
    <p:sldId id="257" r:id="rId3"/>
    <p:sldId id="265" r:id="rId4"/>
    <p:sldId id="260" r:id="rId5"/>
    <p:sldId id="269" r:id="rId6"/>
    <p:sldId id="270" r:id="rId7"/>
    <p:sldId id="262" r:id="rId8"/>
    <p:sldId id="268" r:id="rId9"/>
    <p:sldId id="267" r:id="rId10"/>
    <p:sldId id="266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271137"/>
    <a:srgbClr val="0066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371BBB-A7D9-482B-AC7C-0F5DAF565101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0A05E-187E-4C9C-81E6-3DD7286E2A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380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0A05E-187E-4C9C-81E6-3DD7286E2A2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851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0A05E-187E-4C9C-81E6-3DD7286E2A2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851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0A05E-187E-4C9C-81E6-3DD7286E2A2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851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CB9546CD-9774-4464-9C0A-2EC41A0FE08A}" type="slidenum">
              <a:rPr lang="ru-RU">
                <a:latin typeface="Arial" charset="0"/>
              </a:rPr>
              <a:pPr eaLnBrk="1" hangingPunct="1"/>
              <a:t>4</a:t>
            </a:fld>
            <a:endParaRPr lang="ru-RU"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Научи щенка читать  слоги.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15D81DC5-4D20-4DB6-8C03-24BD6774315F}" type="slidenum">
              <a:rPr lang="ru-RU">
                <a:latin typeface="Arial" charset="0"/>
              </a:rPr>
              <a:pPr eaLnBrk="1" hangingPunct="1"/>
              <a:t>5</a:t>
            </a:fld>
            <a:endParaRPr lang="ru-RU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Разложи картинки в домиках по признаку цвета. Назови какого цвета предмет и тогда он попадёт в свой домик.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0A05E-187E-4C9C-81E6-3DD7286E2A2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851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fld id="{3A9A7ED4-0633-4DB0-9C81-887A09CF3A02}" type="slidenum">
              <a:rPr lang="ru-RU">
                <a:latin typeface="Arial" charset="0"/>
              </a:rPr>
              <a:pPr eaLnBrk="1" hangingPunct="1"/>
              <a:t>7</a:t>
            </a:fld>
            <a:endParaRPr lang="ru-RU"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dirty="0" smtClean="0">
                <a:latin typeface="Arial" charset="0"/>
              </a:rPr>
              <a:t>Закончи </a:t>
            </a:r>
            <a:r>
              <a:rPr lang="ru-RU" dirty="0" err="1" smtClean="0">
                <a:latin typeface="Arial" charset="0"/>
              </a:rPr>
              <a:t>чистоговорку</a:t>
            </a:r>
            <a:r>
              <a:rPr lang="ru-RU" dirty="0" smtClean="0">
                <a:latin typeface="Arial" charset="0"/>
              </a:rPr>
              <a:t>. Напр.: Ра-</a:t>
            </a:r>
            <a:r>
              <a:rPr lang="ru-RU" dirty="0" err="1" smtClean="0">
                <a:latin typeface="Arial" charset="0"/>
              </a:rPr>
              <a:t>ра</a:t>
            </a:r>
            <a:r>
              <a:rPr lang="ru-RU" dirty="0" smtClean="0">
                <a:latin typeface="Arial" charset="0"/>
              </a:rPr>
              <a:t>-</a:t>
            </a:r>
            <a:r>
              <a:rPr lang="ru-RU" dirty="0" err="1" smtClean="0">
                <a:latin typeface="Arial" charset="0"/>
              </a:rPr>
              <a:t>ра</a:t>
            </a:r>
            <a:r>
              <a:rPr lang="ru-RU" dirty="0" smtClean="0">
                <a:latin typeface="Arial" charset="0"/>
              </a:rPr>
              <a:t> –вот высокая гора, </a:t>
            </a:r>
            <a:r>
              <a:rPr lang="ru-RU" dirty="0" err="1" smtClean="0">
                <a:latin typeface="Arial" charset="0"/>
              </a:rPr>
              <a:t>ро-ро-ро</a:t>
            </a:r>
            <a:r>
              <a:rPr lang="ru-RU" dirty="0" smtClean="0">
                <a:latin typeface="Arial" charset="0"/>
              </a:rPr>
              <a:t> – потерял петух перо, </a:t>
            </a:r>
            <a:r>
              <a:rPr lang="ru-RU" dirty="0" err="1" smtClean="0">
                <a:latin typeface="Arial" charset="0"/>
              </a:rPr>
              <a:t>ру-ру-ру</a:t>
            </a:r>
            <a:r>
              <a:rPr lang="ru-RU" dirty="0" smtClean="0">
                <a:latin typeface="Arial" charset="0"/>
              </a:rPr>
              <a:t> – мышка спряталась</a:t>
            </a:r>
            <a:r>
              <a:rPr lang="ru-RU" baseline="0" dirty="0" smtClean="0">
                <a:latin typeface="Arial" charset="0"/>
              </a:rPr>
              <a:t> в нору, </a:t>
            </a:r>
            <a:r>
              <a:rPr lang="ru-RU" dirty="0" err="1" smtClean="0">
                <a:latin typeface="Arial" charset="0"/>
              </a:rPr>
              <a:t>ры-ры-ры</a:t>
            </a:r>
            <a:r>
              <a:rPr lang="ru-RU" dirty="0" smtClean="0">
                <a:latin typeface="Arial" charset="0"/>
              </a:rPr>
              <a:t> – у ребят в руках шары.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Помоги щенку найти четвёртый лишний предмет. И объясни почему ты так решил.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0A05E-187E-4C9C-81E6-3DD7286E2A2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851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Помоги щенку посчитать кого больше, а кого меньше на картинке.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0A05E-187E-4C9C-81E6-3DD7286E2A2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851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0A05E-187E-4C9C-81E6-3DD7286E2A2B}" type="slidenum">
              <a:rPr lang="ru-RU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851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9CE1-648F-4D69-BB6E-9A8605448319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260-0EA2-414F-A30F-1438B152F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534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9CE1-648F-4D69-BB6E-9A8605448319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260-0EA2-414F-A30F-1438B152F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349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9CE1-648F-4D69-BB6E-9A8605448319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260-0EA2-414F-A30F-1438B152F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26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9CE1-648F-4D69-BB6E-9A8605448319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260-0EA2-414F-A30F-1438B152F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866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9CE1-648F-4D69-BB6E-9A8605448319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260-0EA2-414F-A30F-1438B152F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45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9CE1-648F-4D69-BB6E-9A8605448319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260-0EA2-414F-A30F-1438B152F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78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9CE1-648F-4D69-BB6E-9A8605448319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260-0EA2-414F-A30F-1438B152F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66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9CE1-648F-4D69-BB6E-9A8605448319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260-0EA2-414F-A30F-1438B152F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84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9CE1-648F-4D69-BB6E-9A8605448319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260-0EA2-414F-A30F-1438B152F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47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9CE1-648F-4D69-BB6E-9A8605448319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260-0EA2-414F-A30F-1438B152F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295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69CE1-648F-4D69-BB6E-9A8605448319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260-0EA2-414F-A30F-1438B152F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95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69CE1-648F-4D69-BB6E-9A8605448319}" type="datetimeFigureOut">
              <a:rPr lang="ru-RU" smtClean="0"/>
              <a:t>25.10.2020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59260-0EA2-414F-A30F-1438B152F6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16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740" y="-1"/>
            <a:ext cx="9174460" cy="696200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348880"/>
            <a:ext cx="7344816" cy="223224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1340768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66"/>
                </a:solidFill>
                <a:ea typeface="+mj-ea"/>
                <a:cs typeface="+mj-cs"/>
              </a:rPr>
              <a:t>Автоматизация</a:t>
            </a:r>
          </a:p>
          <a:p>
            <a:pPr algn="ctr"/>
            <a:r>
              <a:rPr lang="ru-RU" sz="5400" b="1" dirty="0" smtClean="0">
                <a:solidFill>
                  <a:srgbClr val="FF0066"/>
                </a:solidFill>
                <a:ea typeface="+mj-ea"/>
                <a:cs typeface="+mj-cs"/>
              </a:rPr>
              <a:t> звука Р</a:t>
            </a:r>
            <a:endParaRPr lang="ru-RU" sz="5400" b="1" dirty="0">
              <a:solidFill>
                <a:srgbClr val="FF006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21882" y="3560810"/>
            <a:ext cx="42332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rgbClr val="7030A0"/>
                </a:solidFill>
                <a:ea typeface="+mj-ea"/>
                <a:cs typeface="+mj-cs"/>
              </a:rPr>
              <a:t>учитель-логопед:</a:t>
            </a:r>
          </a:p>
          <a:p>
            <a:pPr algn="r"/>
            <a:r>
              <a:rPr lang="ru-RU" sz="2400" dirty="0" smtClean="0">
                <a:solidFill>
                  <a:srgbClr val="7030A0"/>
                </a:solidFill>
                <a:ea typeface="+mj-ea"/>
                <a:cs typeface="+mj-cs"/>
              </a:rPr>
              <a:t>МБДОУ детский сад №15 «Сказка»</a:t>
            </a:r>
          </a:p>
          <a:p>
            <a:pPr algn="r"/>
            <a:r>
              <a:rPr lang="ru-RU" sz="2400" dirty="0" smtClean="0">
                <a:solidFill>
                  <a:srgbClr val="7030A0"/>
                </a:solidFill>
                <a:ea typeface="+mj-ea"/>
                <a:cs typeface="+mj-cs"/>
              </a:rPr>
              <a:t>Сергеева Н.А.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11760" y="5589240"/>
            <a:ext cx="4608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ea typeface="+mj-ea"/>
                <a:cs typeface="+mj-cs"/>
              </a:rPr>
              <a:t>Шумерля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ea typeface="+mj-ea"/>
                <a:cs typeface="+mj-cs"/>
              </a:rPr>
              <a:t> 2020 г.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6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" y="-1"/>
            <a:ext cx="9144000" cy="6858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259632" y="1952120"/>
            <a:ext cx="7344816" cy="4571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42" b="50000"/>
          <a:stretch/>
        </p:blipFill>
        <p:spPr bwMode="auto">
          <a:xfrm>
            <a:off x="541513" y="3111912"/>
            <a:ext cx="1074388" cy="1702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6" t="-6269" b="62876"/>
          <a:stretch/>
        </p:blipFill>
        <p:spPr bwMode="auto">
          <a:xfrm>
            <a:off x="7272672" y="1340768"/>
            <a:ext cx="1024603" cy="146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30" r="75276"/>
          <a:stretch/>
        </p:blipFill>
        <p:spPr bwMode="auto">
          <a:xfrm>
            <a:off x="795256" y="5094618"/>
            <a:ext cx="1641290" cy="133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0" t="72342" r="39145"/>
          <a:stretch/>
        </p:blipFill>
        <p:spPr bwMode="auto">
          <a:xfrm>
            <a:off x="3275856" y="5408979"/>
            <a:ext cx="1552353" cy="935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5" t="64795" r="13092"/>
          <a:stretch/>
        </p:blipFill>
        <p:spPr bwMode="auto">
          <a:xfrm>
            <a:off x="541513" y="1479212"/>
            <a:ext cx="1190848" cy="1190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83" t="41199" b="19803"/>
          <a:stretch/>
        </p:blipFill>
        <p:spPr bwMode="auto">
          <a:xfrm>
            <a:off x="7726022" y="3175281"/>
            <a:ext cx="727861" cy="131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745" y="1925543"/>
            <a:ext cx="4824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0000"/>
                </a:solidFill>
              </a:rPr>
              <a:t>Спелый, сочный …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7744" y="2492897"/>
            <a:ext cx="4590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FFC000"/>
                </a:solidFill>
              </a:rPr>
              <a:t>Холодное, вкусное…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5" y="3080574"/>
            <a:ext cx="4409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009900"/>
                </a:solidFill>
              </a:rPr>
              <a:t>Разноцветные, легкие…</a:t>
            </a:r>
            <a:endParaRPr lang="ru-RU" sz="3200" dirty="0">
              <a:solidFill>
                <a:srgbClr val="0099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3695379"/>
            <a:ext cx="54582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0066FF"/>
                </a:solidFill>
              </a:rPr>
              <a:t>Маленький, трудолюбивый…</a:t>
            </a:r>
            <a:endParaRPr lang="ru-RU" sz="3200" dirty="0">
              <a:solidFill>
                <a:srgbClr val="0066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4280154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002060"/>
                </a:solidFill>
              </a:rPr>
              <a:t>Праздничный, сладкий…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1340768"/>
            <a:ext cx="45902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solidFill>
                  <a:srgbClr val="271137"/>
                </a:solidFill>
              </a:rPr>
              <a:t>Красивый, ядовитый…</a:t>
            </a:r>
            <a:endParaRPr lang="ru-RU" sz="3200" dirty="0">
              <a:solidFill>
                <a:srgbClr val="271137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7000" y="548681"/>
            <a:ext cx="8069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srgbClr val="6600FF"/>
                </a:solidFill>
              </a:rPr>
              <a:t>Упражнение </a:t>
            </a:r>
            <a:r>
              <a:rPr lang="ru-RU" sz="3200" dirty="0" smtClean="0">
                <a:solidFill>
                  <a:srgbClr val="6600FF"/>
                </a:solidFill>
              </a:rPr>
              <a:t>«Подбери слово- предмет»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4098" name="Picture 2" descr="D:\Картинки\i_00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596" y="4761873"/>
            <a:ext cx="2843209" cy="208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25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2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997839"/>
            <a:ext cx="7344816" cy="223224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03056" y="1462384"/>
            <a:ext cx="40392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Молодцы!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67" r="50000"/>
          <a:stretch/>
        </p:blipFill>
        <p:spPr>
          <a:xfrm>
            <a:off x="2834986" y="2924944"/>
            <a:ext cx="3899232" cy="287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7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102" y="-6846"/>
            <a:ext cx="10739668" cy="805475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-143685" y="711746"/>
            <a:ext cx="9396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6600FF"/>
                </a:solidFill>
                <a:ea typeface="+mj-ea"/>
                <a:cs typeface="+mj-cs"/>
              </a:rPr>
              <a:t>Проживает </a:t>
            </a:r>
            <a:r>
              <a:rPr lang="ru-RU" sz="3600" dirty="0">
                <a:solidFill>
                  <a:srgbClr val="6600FF"/>
                </a:solidFill>
                <a:ea typeface="+mj-ea"/>
                <a:cs typeface="+mj-cs"/>
              </a:rPr>
              <a:t>во дворе, </a:t>
            </a:r>
            <a:r>
              <a:rPr lang="ru-RU" sz="3600" dirty="0" smtClean="0">
                <a:solidFill>
                  <a:srgbClr val="6600FF"/>
                </a:solidFill>
                <a:ea typeface="+mj-ea"/>
                <a:cs typeface="+mj-cs"/>
              </a:rPr>
              <a:t>в </a:t>
            </a:r>
            <a:r>
              <a:rPr lang="ru-RU" sz="3600" dirty="0">
                <a:solidFill>
                  <a:srgbClr val="6600FF"/>
                </a:solidFill>
                <a:ea typeface="+mj-ea"/>
                <a:cs typeface="+mj-cs"/>
              </a:rPr>
              <a:t>личном доме-конуре, </a:t>
            </a:r>
          </a:p>
          <a:p>
            <a:pPr algn="ctr"/>
            <a:r>
              <a:rPr lang="ru-RU" sz="3600" dirty="0" smtClean="0">
                <a:solidFill>
                  <a:srgbClr val="6600FF"/>
                </a:solidFill>
                <a:ea typeface="+mj-ea"/>
                <a:cs typeface="+mj-cs"/>
              </a:rPr>
              <a:t> И </a:t>
            </a:r>
            <a:r>
              <a:rPr lang="ru-RU" sz="3600" dirty="0">
                <a:solidFill>
                  <a:srgbClr val="6600FF"/>
                </a:solidFill>
                <a:ea typeface="+mj-ea"/>
                <a:cs typeface="+mj-cs"/>
              </a:rPr>
              <a:t>на всех, кого не знает, </a:t>
            </a:r>
            <a:r>
              <a:rPr lang="ru-RU" sz="3600" dirty="0" smtClean="0">
                <a:solidFill>
                  <a:srgbClr val="6600FF"/>
                </a:solidFill>
                <a:ea typeface="+mj-ea"/>
                <a:cs typeface="+mj-cs"/>
              </a:rPr>
              <a:t>то </a:t>
            </a:r>
            <a:r>
              <a:rPr lang="ru-RU" sz="3600" dirty="0">
                <a:solidFill>
                  <a:srgbClr val="6600FF"/>
                </a:solidFill>
                <a:ea typeface="+mj-ea"/>
                <a:cs typeface="+mj-cs"/>
              </a:rPr>
              <a:t>рычит она, то лает.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4" r="8144" b="6325"/>
          <a:stretch/>
        </p:blipFill>
        <p:spPr>
          <a:xfrm>
            <a:off x="176536" y="2724150"/>
            <a:ext cx="4378047" cy="36571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r="8936" b="1488"/>
          <a:stretch/>
        </p:blipFill>
        <p:spPr>
          <a:xfrm>
            <a:off x="4745732" y="2750419"/>
            <a:ext cx="4548487" cy="363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1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79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994477"/>
          </a:xfrm>
        </p:spPr>
        <p:txBody>
          <a:bodyPr>
            <a:normAutofit/>
          </a:bodyPr>
          <a:lstStyle/>
          <a:p>
            <a:pPr marL="182880"/>
            <a:r>
              <a:rPr lang="ru-RU" sz="3600" dirty="0" smtClean="0">
                <a:solidFill>
                  <a:srgbClr val="6600FF"/>
                </a:solidFill>
              </a:rPr>
              <a:t>Артикуляционная гимнастика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5" t="39448" r="22069" b="42296"/>
          <a:stretch/>
        </p:blipFill>
        <p:spPr bwMode="auto">
          <a:xfrm>
            <a:off x="1475656" y="1484784"/>
            <a:ext cx="2145713" cy="228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" t="68947" r="71438" b="9576"/>
          <a:stretch/>
        </p:blipFill>
        <p:spPr bwMode="auto">
          <a:xfrm>
            <a:off x="1475656" y="4016081"/>
            <a:ext cx="2145713" cy="236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03" t="36820" r="19193" b="45804"/>
          <a:stretch/>
        </p:blipFill>
        <p:spPr bwMode="auto">
          <a:xfrm>
            <a:off x="5343488" y="1484784"/>
            <a:ext cx="2266691" cy="228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" t="67003" r="72323" b="12597"/>
          <a:stretch/>
        </p:blipFill>
        <p:spPr bwMode="auto">
          <a:xfrm>
            <a:off x="5343488" y="4092168"/>
            <a:ext cx="2266691" cy="2289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25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4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32" y="-144462"/>
            <a:ext cx="9336616" cy="7002462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7931224" cy="936104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6600FF"/>
                </a:solidFill>
              </a:rPr>
              <a:t>Автоматизация Р на  уровне слов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935038" y="3033713"/>
            <a:ext cx="9969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76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ru-RU" sz="9600" b="1" dirty="0">
                <a:solidFill>
                  <a:srgbClr val="6600CC"/>
                </a:solidFill>
                <a:latin typeface="Arial" charset="0"/>
              </a:rPr>
              <a:t>Р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7164388" y="2997200"/>
            <a:ext cx="9969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76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ru-RU" sz="9600" b="1">
                <a:solidFill>
                  <a:srgbClr val="6600CC"/>
                </a:solidFill>
                <a:latin typeface="Arial" charset="0"/>
              </a:rPr>
              <a:t>Р</a:t>
            </a:r>
            <a:endParaRPr lang="ru-RU">
              <a:latin typeface="Arial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140200" y="1376363"/>
            <a:ext cx="7556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76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ru-RU" sz="6600" b="1">
                <a:solidFill>
                  <a:srgbClr val="FF0066"/>
                </a:solidFill>
                <a:latin typeface="Arial" charset="0"/>
              </a:rPr>
              <a:t>А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995738" y="4005263"/>
            <a:ext cx="836612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76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ru-RU" sz="6600" b="1">
                <a:solidFill>
                  <a:srgbClr val="FF0066"/>
                </a:solidFill>
                <a:latin typeface="Arial" charset="0"/>
              </a:rPr>
              <a:t>О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959225" y="2673350"/>
            <a:ext cx="1004888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76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ru-RU" sz="6600" b="1" dirty="0">
                <a:solidFill>
                  <a:srgbClr val="FF0066"/>
                </a:solidFill>
                <a:latin typeface="Arial" charset="0"/>
              </a:rPr>
              <a:t>Ы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4067175" y="5373688"/>
            <a:ext cx="7048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76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ru-RU" sz="6600" b="1">
                <a:solidFill>
                  <a:srgbClr val="FF0066"/>
                </a:solidFill>
                <a:latin typeface="Arial" charset="0"/>
              </a:rPr>
              <a:t>У</a:t>
            </a:r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V="1">
            <a:off x="2124075" y="3284538"/>
            <a:ext cx="1727200" cy="360362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>
            <a:off x="2085975" y="4149725"/>
            <a:ext cx="1692275" cy="4318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>
            <a:off x="1835150" y="4437063"/>
            <a:ext cx="1908175" cy="1439862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rot="10800000" flipH="1" flipV="1">
            <a:off x="5292725" y="2060575"/>
            <a:ext cx="1728788" cy="1150938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>
            <a:off x="5111750" y="3284538"/>
            <a:ext cx="1727200" cy="360362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 flipV="1">
            <a:off x="5111750" y="4076700"/>
            <a:ext cx="1692275" cy="43180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 flipV="1">
            <a:off x="5184775" y="4292600"/>
            <a:ext cx="1908175" cy="1439863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7" name="Line 27"/>
          <p:cNvSpPr>
            <a:spLocks noChangeShapeType="1"/>
          </p:cNvSpPr>
          <p:nvPr/>
        </p:nvSpPr>
        <p:spPr bwMode="auto">
          <a:xfrm flipV="1">
            <a:off x="2087563" y="1952625"/>
            <a:ext cx="1728787" cy="1150938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5" y="4098379"/>
            <a:ext cx="38100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9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8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8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8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8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8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8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6" grpId="0"/>
      <p:bldP spid="5126" grpId="1"/>
      <p:bldP spid="5130" grpId="0"/>
      <p:bldP spid="5130" grpId="1"/>
      <p:bldP spid="5131" grpId="0"/>
      <p:bldP spid="5132" grpId="0"/>
      <p:bldP spid="5133" grpId="0"/>
      <p:bldP spid="5134" grpId="0"/>
      <p:bldP spid="5137" grpId="0" animBg="1"/>
      <p:bldP spid="5137" grpId="1" animBg="1"/>
      <p:bldP spid="5138" grpId="0" animBg="1"/>
      <p:bldP spid="5138" grpId="1" animBg="1"/>
      <p:bldP spid="5139" grpId="0" animBg="1"/>
      <p:bldP spid="5139" grpId="1" animBg="1"/>
      <p:bldP spid="5140" grpId="0" animBg="1"/>
      <p:bldP spid="5140" grpId="1" animBg="1"/>
      <p:bldP spid="5143" grpId="0" animBg="1"/>
      <p:bldP spid="5143" grpId="1" animBg="1"/>
      <p:bldP spid="5144" grpId="0" animBg="1"/>
      <p:bldP spid="5144" grpId="1" animBg="1"/>
      <p:bldP spid="5145" grpId="0" animBg="1"/>
      <p:bldP spid="5145" grpId="1" animBg="1"/>
      <p:bldP spid="5147" grpId="0" animBg="1"/>
      <p:bldP spid="514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05" name="Rectangle 37"/>
          <p:cNvSpPr>
            <a:spLocks noChangeArrowheads="1"/>
          </p:cNvSpPr>
          <p:nvPr/>
        </p:nvSpPr>
        <p:spPr bwMode="auto">
          <a:xfrm>
            <a:off x="3635375" y="3141663"/>
            <a:ext cx="1657350" cy="1582737"/>
          </a:xfrm>
          <a:prstGeom prst="rect">
            <a:avLst/>
          </a:prstGeom>
          <a:solidFill>
            <a:srgbClr val="6600FF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7194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3392488"/>
            <a:ext cx="118903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3357563"/>
            <a:ext cx="12604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6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284538"/>
            <a:ext cx="122396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284538"/>
            <a:ext cx="133191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9" name="Picture 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3465513"/>
            <a:ext cx="12604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0" name="Picture 3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357563"/>
            <a:ext cx="129698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1" name="Picture 3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3321050"/>
            <a:ext cx="115093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2" name="Picture 3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3321050"/>
            <a:ext cx="12954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3" name="Picture 3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465513"/>
            <a:ext cx="1223963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3" name="Picture 2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3357563"/>
            <a:ext cx="126047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8" name="Rectangle 40"/>
          <p:cNvSpPr>
            <a:spLocks noChangeArrowheads="1"/>
          </p:cNvSpPr>
          <p:nvPr/>
        </p:nvSpPr>
        <p:spPr bwMode="auto">
          <a:xfrm>
            <a:off x="358775" y="2241550"/>
            <a:ext cx="3062288" cy="3959225"/>
          </a:xfrm>
          <a:prstGeom prst="rect">
            <a:avLst/>
          </a:prstGeom>
          <a:solidFill>
            <a:srgbClr val="FBDF53">
              <a:alpha val="0"/>
            </a:srgbClr>
          </a:solidFill>
          <a:ln w="47625">
            <a:solidFill>
              <a:srgbClr val="9999FF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dirty="0" smtClean="0">
                <a:solidFill>
                  <a:srgbClr val="6600FF"/>
                </a:solidFill>
              </a:rPr>
              <a:t>Автоматизация звука </a:t>
            </a:r>
            <a:r>
              <a:rPr lang="en-US" sz="3600" dirty="0" smtClean="0">
                <a:solidFill>
                  <a:srgbClr val="6600FF"/>
                </a:solidFill>
              </a:rPr>
              <a:t>[</a:t>
            </a:r>
            <a:r>
              <a:rPr lang="ru-RU" sz="3600" dirty="0" smtClean="0">
                <a:solidFill>
                  <a:srgbClr val="6600FF"/>
                </a:solidFill>
              </a:rPr>
              <a:t>р</a:t>
            </a:r>
            <a:r>
              <a:rPr lang="en-US" sz="3600" dirty="0" smtClean="0">
                <a:solidFill>
                  <a:srgbClr val="6600FF"/>
                </a:solidFill>
              </a:rPr>
              <a:t>]</a:t>
            </a:r>
            <a:r>
              <a:rPr lang="ru-RU" sz="3600" dirty="0" smtClean="0">
                <a:solidFill>
                  <a:srgbClr val="6600FF"/>
                </a:solidFill>
              </a:rPr>
              <a:t> на уровне словосочетаний</a:t>
            </a:r>
          </a:p>
        </p:txBody>
      </p:sp>
      <p:sp>
        <p:nvSpPr>
          <p:cNvPr id="71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92263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7184" name="Line 10"/>
          <p:cNvSpPr>
            <a:spLocks noChangeShapeType="1"/>
          </p:cNvSpPr>
          <p:nvPr/>
        </p:nvSpPr>
        <p:spPr bwMode="auto">
          <a:xfrm>
            <a:off x="4284663" y="37163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5" name="Line 12"/>
          <p:cNvSpPr>
            <a:spLocks noChangeShapeType="1"/>
          </p:cNvSpPr>
          <p:nvPr/>
        </p:nvSpPr>
        <p:spPr bwMode="auto">
          <a:xfrm>
            <a:off x="4356100" y="37163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09" name="AutoShape 41"/>
          <p:cNvSpPr>
            <a:spLocks noChangeArrowheads="1"/>
          </p:cNvSpPr>
          <p:nvPr/>
        </p:nvSpPr>
        <p:spPr bwMode="auto">
          <a:xfrm>
            <a:off x="0" y="1160463"/>
            <a:ext cx="3781425" cy="104457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47625">
            <a:solidFill>
              <a:srgbClr val="9999FF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10" name="Rectangle 42"/>
          <p:cNvSpPr>
            <a:spLocks noChangeArrowheads="1"/>
          </p:cNvSpPr>
          <p:nvPr/>
        </p:nvSpPr>
        <p:spPr bwMode="auto">
          <a:xfrm>
            <a:off x="5651500" y="2168525"/>
            <a:ext cx="3062288" cy="3959225"/>
          </a:xfrm>
          <a:prstGeom prst="rect">
            <a:avLst/>
          </a:prstGeom>
          <a:solidFill>
            <a:srgbClr val="FBDF53">
              <a:alpha val="0"/>
            </a:srgbClr>
          </a:solidFill>
          <a:ln w="47625">
            <a:solidFill>
              <a:srgbClr val="9999FF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211" name="AutoShape 43"/>
          <p:cNvSpPr>
            <a:spLocks noChangeArrowheads="1"/>
          </p:cNvSpPr>
          <p:nvPr/>
        </p:nvSpPr>
        <p:spPr bwMode="auto">
          <a:xfrm>
            <a:off x="5362575" y="1160463"/>
            <a:ext cx="3781425" cy="10445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47625">
            <a:solidFill>
              <a:srgbClr val="9999FF"/>
            </a:solidFill>
            <a:miter lim="800000"/>
            <a:headEnd/>
            <a:tailEnd type="none" w="med" len="lg"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33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76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76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760"/>
                            </p:stCondLst>
                            <p:childTnLst>
                              <p:par>
                                <p:cTn id="3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76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48128E-6 L 0.38194 -0.16251 " pathEditMode="relative" ptsTypes="AA">
                                      <p:cBhvr>
                                        <p:cTn id="45" dur="20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1.1558E-6 L -0.36996 0.241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16" y="120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5.45539E-7 L 0.38195 0.22538 " pathEditMode="relative" ptsTypes="AA">
                                      <p:cBhvr>
                                        <p:cTn id="65" dur="2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1914E-6 L 0.22049 -0.15742 " pathEditMode="relative" ptsTypes="AA">
                                      <p:cBhvr>
                                        <p:cTn id="75" dur="2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0749E-6 L -0.37014 -0.12598 " pathEditMode="relative" ptsTypes="AA">
                                      <p:cBhvr>
                                        <p:cTn id="85" dur="20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52936E-6 L -0.20086 -0.1468 " pathEditMode="relative" ptsTypes="AA">
                                      <p:cBhvr>
                                        <p:cTn id="95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8.83957E-6 L 0.22049 0.21475 " pathEditMode="relative" ptsTypes="AA">
                                      <p:cBhvr>
                                        <p:cTn id="105" dur="2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6.0749E-6 L -0.18906 0.23579 " pathEditMode="relative" ptsTypes="AA">
                                      <p:cBhvr>
                                        <p:cTn id="115" dur="20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52936E-6 L 0.30712 0.02613 " pathEditMode="relative" ptsTypes="AA">
                                      <p:cBhvr>
                                        <p:cTn id="125" dur="2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8.83957E-6 L -0.2875 0.04185 " pathEditMode="relative" ptsTypes="AA">
                                      <p:cBhvr>
                                        <p:cTn id="135" dur="20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5" grpId="0" animBg="1"/>
      <p:bldP spid="7205" grpId="1" animBg="1"/>
      <p:bldP spid="7208" grpId="0" animBg="1"/>
      <p:bldP spid="7170" grpId="0"/>
      <p:bldP spid="7209" grpId="0" animBg="1"/>
      <p:bldP spid="7210" grpId="0" animBg="1"/>
      <p:bldP spid="72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997839"/>
            <a:ext cx="7344816" cy="223224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718" b="22963"/>
          <a:stretch/>
        </p:blipFill>
        <p:spPr>
          <a:xfrm>
            <a:off x="467544" y="1916830"/>
            <a:ext cx="8453371" cy="345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6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9686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dirty="0" smtClean="0">
                <a:solidFill>
                  <a:srgbClr val="6600FF"/>
                </a:solidFill>
              </a:rPr>
              <a:t>Автоматизация звука </a:t>
            </a:r>
            <a:r>
              <a:rPr lang="en-US" sz="3600" dirty="0" smtClean="0">
                <a:solidFill>
                  <a:srgbClr val="6600FF"/>
                </a:solidFill>
              </a:rPr>
              <a:t>[</a:t>
            </a:r>
            <a:r>
              <a:rPr lang="ru-RU" sz="3600" dirty="0" smtClean="0">
                <a:solidFill>
                  <a:srgbClr val="6600FF"/>
                </a:solidFill>
              </a:rPr>
              <a:t>р</a:t>
            </a:r>
            <a:r>
              <a:rPr lang="en-US" sz="3600" dirty="0" smtClean="0">
                <a:solidFill>
                  <a:srgbClr val="6600FF"/>
                </a:solidFill>
              </a:rPr>
              <a:t>]</a:t>
            </a:r>
            <a:r>
              <a:rPr lang="ru-RU" sz="3600" dirty="0" smtClean="0">
                <a:solidFill>
                  <a:srgbClr val="6600FF"/>
                </a:solidFill>
              </a:rPr>
              <a:t> на уровне </a:t>
            </a:r>
            <a:r>
              <a:rPr lang="ru-RU" sz="3600" dirty="0" err="1" smtClean="0">
                <a:solidFill>
                  <a:srgbClr val="6600FF"/>
                </a:solidFill>
              </a:rPr>
              <a:t>чистоговорок</a:t>
            </a:r>
            <a:endParaRPr lang="ru-RU" sz="3600" dirty="0" smtClean="0">
              <a:solidFill>
                <a:srgbClr val="6600FF"/>
              </a:solidFill>
            </a:endParaRP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248" y="1340768"/>
            <a:ext cx="17272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928" y="5335589"/>
            <a:ext cx="1763713" cy="118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478150" y="2185752"/>
            <a:ext cx="456407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76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ru-RU" sz="2800" dirty="0">
                <a:solidFill>
                  <a:srgbClr val="009900"/>
                </a:solidFill>
              </a:rPr>
              <a:t>Ра-</a:t>
            </a:r>
            <a:r>
              <a:rPr lang="ru-RU" sz="2800" dirty="0" err="1">
                <a:solidFill>
                  <a:srgbClr val="009900"/>
                </a:solidFill>
              </a:rPr>
              <a:t>ра</a:t>
            </a:r>
            <a:r>
              <a:rPr lang="ru-RU" sz="2800" dirty="0">
                <a:solidFill>
                  <a:srgbClr val="009900"/>
                </a:solidFill>
              </a:rPr>
              <a:t>-</a:t>
            </a:r>
            <a:r>
              <a:rPr lang="ru-RU" sz="2800" dirty="0" err="1">
                <a:solidFill>
                  <a:srgbClr val="009900"/>
                </a:solidFill>
              </a:rPr>
              <a:t>ра</a:t>
            </a:r>
            <a:r>
              <a:rPr lang="ru-RU" sz="2800" dirty="0">
                <a:solidFill>
                  <a:srgbClr val="009900"/>
                </a:solidFill>
              </a:rPr>
              <a:t> </a:t>
            </a:r>
            <a:r>
              <a:rPr lang="ru-RU" sz="2800" dirty="0" smtClean="0">
                <a:solidFill>
                  <a:srgbClr val="009900"/>
                </a:solidFill>
              </a:rPr>
              <a:t>– вот высокая </a:t>
            </a:r>
            <a:r>
              <a:rPr lang="ru-RU" sz="3000" dirty="0" smtClean="0">
                <a:solidFill>
                  <a:srgbClr val="009900"/>
                </a:solidFill>
              </a:rPr>
              <a:t>…</a:t>
            </a:r>
            <a:endParaRPr lang="ru-RU" sz="3000" dirty="0">
              <a:solidFill>
                <a:srgbClr val="009900"/>
              </a:solidFill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500970" y="3081338"/>
            <a:ext cx="49311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76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ru-RU" sz="2800" dirty="0" err="1">
                <a:solidFill>
                  <a:srgbClr val="009900"/>
                </a:solidFill>
              </a:rPr>
              <a:t>Ро-ро-ро</a:t>
            </a:r>
            <a:r>
              <a:rPr lang="ru-RU" sz="2800" dirty="0">
                <a:solidFill>
                  <a:srgbClr val="009900"/>
                </a:solidFill>
              </a:rPr>
              <a:t> </a:t>
            </a:r>
            <a:r>
              <a:rPr lang="ru-RU" sz="2800" dirty="0" smtClean="0">
                <a:solidFill>
                  <a:srgbClr val="009900"/>
                </a:solidFill>
              </a:rPr>
              <a:t>– потерял петух </a:t>
            </a:r>
            <a:r>
              <a:rPr lang="ru-RU" sz="3200" dirty="0" smtClean="0">
                <a:solidFill>
                  <a:srgbClr val="009900"/>
                </a:solidFill>
              </a:rPr>
              <a:t>…</a:t>
            </a:r>
            <a:endParaRPr lang="ru-RU" sz="3200" dirty="0">
              <a:solidFill>
                <a:srgbClr val="009900"/>
              </a:solidFill>
            </a:endParaRP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478522" y="4225322"/>
            <a:ext cx="57855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76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ru-RU" sz="2800" dirty="0" err="1" smtClean="0">
                <a:solidFill>
                  <a:srgbClr val="009900"/>
                </a:solidFill>
              </a:rPr>
              <a:t>Ру-ру-ру</a:t>
            </a:r>
            <a:r>
              <a:rPr lang="ru-RU" sz="2800" dirty="0" smtClean="0">
                <a:solidFill>
                  <a:srgbClr val="009900"/>
                </a:solidFill>
              </a:rPr>
              <a:t> – мышка спряталась в…</a:t>
            </a:r>
            <a:endParaRPr lang="ru-RU" sz="2800" dirty="0">
              <a:solidFill>
                <a:srgbClr val="009900"/>
              </a:solidFill>
            </a:endParaRP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500970" y="5335588"/>
            <a:ext cx="51780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476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ru-RU" sz="2800" dirty="0" err="1">
                <a:solidFill>
                  <a:srgbClr val="009900"/>
                </a:solidFill>
              </a:rPr>
              <a:t>Ры-ры-ры</a:t>
            </a:r>
            <a:r>
              <a:rPr lang="ru-RU" sz="2800" dirty="0">
                <a:solidFill>
                  <a:srgbClr val="009900"/>
                </a:solidFill>
              </a:rPr>
              <a:t> </a:t>
            </a:r>
            <a:r>
              <a:rPr lang="ru-RU" sz="2800" dirty="0" smtClean="0">
                <a:solidFill>
                  <a:srgbClr val="009900"/>
                </a:solidFill>
              </a:rPr>
              <a:t>– у ребят в руках</a:t>
            </a:r>
            <a:r>
              <a:rPr lang="ru-RU" sz="3200" dirty="0" smtClean="0">
                <a:solidFill>
                  <a:srgbClr val="009900"/>
                </a:solidFill>
              </a:rPr>
              <a:t>…</a:t>
            </a:r>
            <a:endParaRPr lang="ru-RU" sz="3200" dirty="0">
              <a:solidFill>
                <a:srgbClr val="009900"/>
              </a:solidFill>
            </a:endParaRPr>
          </a:p>
        </p:txBody>
      </p:sp>
      <p:pic>
        <p:nvPicPr>
          <p:cNvPr id="2766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248" y="2739750"/>
            <a:ext cx="1709738" cy="112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C:\Users\Comp\AppData\Local\Microsoft\Windows\Temporary Internet Files\Content.Word\1440b8a07af0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6" t="84655" r="3114"/>
          <a:stretch/>
        </p:blipFill>
        <p:spPr bwMode="auto">
          <a:xfrm>
            <a:off x="7128951" y="3994591"/>
            <a:ext cx="1765754" cy="12346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103692"/>
            <a:ext cx="2494445" cy="182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57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68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68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8" grpId="0"/>
      <p:bldP spid="27659" grpId="0"/>
      <p:bldP spid="27660" grpId="0"/>
      <p:bldP spid="276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997839"/>
            <a:ext cx="7344816" cy="223224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" t="52231" r="2903" b="30638"/>
          <a:stretch/>
        </p:blipFill>
        <p:spPr bwMode="auto">
          <a:xfrm>
            <a:off x="406526" y="1837947"/>
            <a:ext cx="8334770" cy="187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7" r="2904" b="50225"/>
          <a:stretch/>
        </p:blipFill>
        <p:spPr bwMode="auto">
          <a:xfrm>
            <a:off x="406526" y="1679492"/>
            <a:ext cx="8334769" cy="219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" t="71245" b="7759"/>
          <a:stretch/>
        </p:blipFill>
        <p:spPr bwMode="auto">
          <a:xfrm>
            <a:off x="374527" y="1679492"/>
            <a:ext cx="8334769" cy="1897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0"/>
            <a:ext cx="6552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6600FF"/>
                </a:solidFill>
              </a:rPr>
              <a:t>Упражнение «Четвёртый лишний»</a:t>
            </a:r>
            <a:endParaRPr lang="ru-RU" sz="3200" dirty="0"/>
          </a:p>
        </p:txBody>
      </p:sp>
      <p:pic>
        <p:nvPicPr>
          <p:cNvPr id="10" name="Picture 2" descr="D:\Картинки\i_00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266" y="4149080"/>
            <a:ext cx="3469289" cy="254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25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2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644" y="-65447"/>
            <a:ext cx="9327288" cy="6995467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997839"/>
            <a:ext cx="7344816" cy="223224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1" r="27420" b="75632"/>
          <a:stretch/>
        </p:blipFill>
        <p:spPr bwMode="auto">
          <a:xfrm>
            <a:off x="3984114" y="1128101"/>
            <a:ext cx="1998921" cy="159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19" b="83189"/>
          <a:stretch/>
        </p:blipFill>
        <p:spPr bwMode="auto">
          <a:xfrm>
            <a:off x="6834903" y="624913"/>
            <a:ext cx="1371194" cy="1103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8" t="26556" r="-3437" b="50072"/>
          <a:stretch/>
        </p:blipFill>
        <p:spPr bwMode="auto">
          <a:xfrm>
            <a:off x="6441498" y="2060848"/>
            <a:ext cx="2573079" cy="153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96" r="69498" b="43676"/>
          <a:stretch/>
        </p:blipFill>
        <p:spPr bwMode="auto">
          <a:xfrm>
            <a:off x="2259553" y="3115741"/>
            <a:ext cx="1796495" cy="136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39" r="56860" b="16795"/>
          <a:stretch/>
        </p:blipFill>
        <p:spPr bwMode="auto">
          <a:xfrm>
            <a:off x="118373" y="1210119"/>
            <a:ext cx="2540775" cy="157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5" r="73108"/>
          <a:stretch/>
        </p:blipFill>
        <p:spPr bwMode="auto">
          <a:xfrm>
            <a:off x="257228" y="3373987"/>
            <a:ext cx="1583845" cy="110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11812"/>
            <a:ext cx="13716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498" y="4193323"/>
            <a:ext cx="13716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977" y="5536135"/>
            <a:ext cx="13716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79" y="5024241"/>
            <a:ext cx="200025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79623" y="332656"/>
            <a:ext cx="4755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6600FF"/>
                </a:solidFill>
              </a:rPr>
              <a:t>Упражнение «Посчитай»</a:t>
            </a:r>
            <a:endParaRPr lang="ru-RU" sz="3200" dirty="0"/>
          </a:p>
        </p:txBody>
      </p:sp>
      <p:pic>
        <p:nvPicPr>
          <p:cNvPr id="3074" name="Picture 2" descr="D:\Картинки\i_00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149" y="4356375"/>
            <a:ext cx="3469289" cy="254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25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745</TotalTime>
  <Words>232</Words>
  <Application>Microsoft Office PowerPoint</Application>
  <PresentationFormat>Экран (4:3)</PresentationFormat>
  <Paragraphs>61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Arial Unicode MS</vt:lpstr>
      <vt:lpstr>Calibri</vt:lpstr>
      <vt:lpstr>Тема Office</vt:lpstr>
      <vt:lpstr>Презентация PowerPoint</vt:lpstr>
      <vt:lpstr>Презентация PowerPoint</vt:lpstr>
      <vt:lpstr>Артикуляционная гимнастика</vt:lpstr>
      <vt:lpstr>Автоматизация Р на  уровне слов</vt:lpstr>
      <vt:lpstr>Автоматизация звука [р] на уровне словосочетаний</vt:lpstr>
      <vt:lpstr>Презентация PowerPoint</vt:lpstr>
      <vt:lpstr>Автоматизация звука [р] на уровне чистоговорок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Р</dc:title>
  <dc:creator>Димарик</dc:creator>
  <cp:lastModifiedBy>User</cp:lastModifiedBy>
  <cp:revision>57</cp:revision>
  <dcterms:created xsi:type="dcterms:W3CDTF">2012-10-16T15:57:59Z</dcterms:created>
  <dcterms:modified xsi:type="dcterms:W3CDTF">2020-10-25T20:05:25Z</dcterms:modified>
</cp:coreProperties>
</file>